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Libre Baskerville"/>
      <p:regular r:id="rId14"/>
    </p:embeddedFont>
    <p:embeddedFont>
      <p:font typeface="Libre Baskerville"/>
      <p:regular r:id="rId15"/>
    </p:embeddedFont>
    <p:embeddedFont>
      <p:font typeface="Libre Baskerville"/>
      <p:regular r:id="rId16"/>
    </p:embeddedFont>
    <p:embeddedFont>
      <p:font typeface="Libre Baskerville"/>
      <p:regular r:id="rId17"/>
    </p:embeddedFont>
    <p:embeddedFont>
      <p:font typeface="DM Sans"/>
      <p:regular r:id="rId18"/>
    </p:embeddedFont>
    <p:embeddedFont>
      <p:font typeface="DM Sans"/>
      <p:regular r:id="rId19"/>
    </p:embeddedFont>
    <p:embeddedFont>
      <p:font typeface="DM Sans"/>
      <p:regular r:id="rId20"/>
    </p:embeddedFont>
    <p:embeddedFont>
      <p:font typeface="DM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image" Target="../media/image-6-13.png"/><Relationship Id="rId14" Type="http://schemas.openxmlformats.org/officeDocument/2006/relationships/image" Target="../media/image-6-14.svg"/><Relationship Id="rId15" Type="http://schemas.openxmlformats.org/officeDocument/2006/relationships/slideLayout" Target="../slideLayouts/slideLayout7.xml"/><Relationship Id="rId1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16198"/>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Team B-Code </a:t>
            </a:r>
            <a:endParaRPr lang="en-US" sz="3550" dirty="0"/>
          </a:p>
        </p:txBody>
      </p:sp>
      <p:sp>
        <p:nvSpPr>
          <p:cNvPr id="4" name="Text 1"/>
          <p:cNvSpPr/>
          <p:nvPr/>
        </p:nvSpPr>
        <p:spPr>
          <a:xfrm>
            <a:off x="6280190" y="1673900"/>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GuideCap</a:t>
            </a:r>
            <a:endParaRPr lang="en-US" sz="3550" dirty="0"/>
          </a:p>
        </p:txBody>
      </p:sp>
      <p:sp>
        <p:nvSpPr>
          <p:cNvPr id="5" name="Text 2"/>
          <p:cNvSpPr/>
          <p:nvPr/>
        </p:nvSpPr>
        <p:spPr>
          <a:xfrm>
            <a:off x="6280190" y="258103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Ali Kemal Cimşit</a:t>
            </a:r>
            <a:endParaRPr lang="en-US" sz="1750" dirty="0"/>
          </a:p>
        </p:txBody>
      </p:sp>
      <p:sp>
        <p:nvSpPr>
          <p:cNvPr id="6" name="Text 3"/>
          <p:cNvSpPr/>
          <p:nvPr/>
        </p:nvSpPr>
        <p:spPr>
          <a:xfrm>
            <a:off x="6280190" y="302323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Berke Topbaş</a:t>
            </a:r>
            <a:endParaRPr lang="en-US" sz="1750" dirty="0"/>
          </a:p>
        </p:txBody>
      </p:sp>
      <p:sp>
        <p:nvSpPr>
          <p:cNvPr id="7" name="Text 4"/>
          <p:cNvSpPr/>
          <p:nvPr/>
        </p:nvSpPr>
        <p:spPr>
          <a:xfrm>
            <a:off x="6280190" y="346543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Emirhan Alptekin</a:t>
            </a:r>
            <a:endParaRPr lang="en-US" sz="1750" dirty="0"/>
          </a:p>
        </p:txBody>
      </p:sp>
      <p:sp>
        <p:nvSpPr>
          <p:cNvPr id="8" name="Text 5"/>
          <p:cNvSpPr/>
          <p:nvPr/>
        </p:nvSpPr>
        <p:spPr>
          <a:xfrm>
            <a:off x="6280190" y="3907631"/>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Ahmet Bilgin</a:t>
            </a:r>
            <a:endParaRPr lang="en-US" sz="1750" dirty="0"/>
          </a:p>
        </p:txBody>
      </p:sp>
      <p:sp>
        <p:nvSpPr>
          <p:cNvPr id="9" name="Text 6"/>
          <p:cNvSpPr/>
          <p:nvPr/>
        </p:nvSpPr>
        <p:spPr>
          <a:xfrm>
            <a:off x="6280190" y="4525685"/>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10" name="Text 7"/>
          <p:cNvSpPr/>
          <p:nvPr/>
        </p:nvSpPr>
        <p:spPr>
          <a:xfrm>
            <a:off x="6280190" y="5143738"/>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Görme, işitme, konuşma ve denge bozukluğu olan bireylerin günlük yaşamdaki zorluklarını azaltmak için tasarlanan bu proje, sensörler, kamera, sesli uyarı sistemi, görüntü işleme, mobil uygulama ve AI desteğiyle çevresel farkındalık ve güvenlik sağlar.</a:t>
            </a:r>
            <a:endParaRPr lang="en-US" sz="1750" dirty="0"/>
          </a:p>
        </p:txBody>
      </p:sp>
      <p:sp>
        <p:nvSpPr>
          <p:cNvPr id="11" name="Text 8"/>
          <p:cNvSpPr/>
          <p:nvPr/>
        </p:nvSpPr>
        <p:spPr>
          <a:xfrm>
            <a:off x="6280190" y="685049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80292"/>
            <a:ext cx="7244834"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Projenin Temel Amaçları</a:t>
            </a:r>
            <a:endParaRPr lang="en-US" sz="4450" dirty="0"/>
          </a:p>
        </p:txBody>
      </p:sp>
      <p:sp>
        <p:nvSpPr>
          <p:cNvPr id="3" name="Shape 1"/>
          <p:cNvSpPr/>
          <p:nvPr/>
        </p:nvSpPr>
        <p:spPr>
          <a:xfrm>
            <a:off x="793790" y="2542699"/>
            <a:ext cx="6407944" cy="1730812"/>
          </a:xfrm>
          <a:prstGeom prst="roundRect">
            <a:avLst>
              <a:gd name="adj" fmla="val 8453"/>
            </a:avLst>
          </a:prstGeom>
          <a:solidFill>
            <a:srgbClr val="FFFDFA"/>
          </a:solidFill>
          <a:ln w="30480">
            <a:solidFill>
              <a:srgbClr val="DDD3BA"/>
            </a:solidFill>
            <a:prstDash val="solid"/>
          </a:ln>
        </p:spPr>
      </p:sp>
      <p:sp>
        <p:nvSpPr>
          <p:cNvPr id="4" name="Shape 2"/>
          <p:cNvSpPr/>
          <p:nvPr/>
        </p:nvSpPr>
        <p:spPr>
          <a:xfrm>
            <a:off x="763310" y="2542699"/>
            <a:ext cx="121920" cy="1730812"/>
          </a:xfrm>
          <a:prstGeom prst="roundRect">
            <a:avLst>
              <a:gd name="adj" fmla="val 78139"/>
            </a:avLst>
          </a:prstGeom>
          <a:solidFill>
            <a:srgbClr val="B88E23"/>
          </a:solidFill>
          <a:ln/>
        </p:spPr>
      </p:sp>
      <p:sp>
        <p:nvSpPr>
          <p:cNvPr id="5" name="Text 3"/>
          <p:cNvSpPr/>
          <p:nvPr/>
        </p:nvSpPr>
        <p:spPr>
          <a:xfrm>
            <a:off x="1142524" y="2799993"/>
            <a:ext cx="4238387"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Çevresel Algıyı Kolaylaştırma</a:t>
            </a:r>
            <a:endParaRPr lang="en-US" sz="2200" dirty="0"/>
          </a:p>
        </p:txBody>
      </p:sp>
      <p:sp>
        <p:nvSpPr>
          <p:cNvPr id="6" name="Text 4"/>
          <p:cNvSpPr/>
          <p:nvPr/>
        </p:nvSpPr>
        <p:spPr>
          <a:xfrm>
            <a:off x="1142524" y="3290411"/>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Engelli bireylerin çevrelerini daha rahat algılamasını sağlamak.</a:t>
            </a:r>
            <a:endParaRPr lang="en-US" sz="1750" dirty="0"/>
          </a:p>
        </p:txBody>
      </p:sp>
      <p:sp>
        <p:nvSpPr>
          <p:cNvPr id="7" name="Shape 5"/>
          <p:cNvSpPr/>
          <p:nvPr/>
        </p:nvSpPr>
        <p:spPr>
          <a:xfrm>
            <a:off x="7428548" y="2542699"/>
            <a:ext cx="6408063" cy="1730812"/>
          </a:xfrm>
          <a:prstGeom prst="roundRect">
            <a:avLst>
              <a:gd name="adj" fmla="val 8453"/>
            </a:avLst>
          </a:prstGeom>
          <a:solidFill>
            <a:srgbClr val="FFFDFA"/>
          </a:solidFill>
          <a:ln w="30480">
            <a:solidFill>
              <a:srgbClr val="DDD3BA"/>
            </a:solidFill>
            <a:prstDash val="solid"/>
          </a:ln>
        </p:spPr>
      </p:sp>
      <p:sp>
        <p:nvSpPr>
          <p:cNvPr id="8" name="Shape 6"/>
          <p:cNvSpPr/>
          <p:nvPr/>
        </p:nvSpPr>
        <p:spPr>
          <a:xfrm>
            <a:off x="7398067" y="2542699"/>
            <a:ext cx="121920" cy="1730812"/>
          </a:xfrm>
          <a:prstGeom prst="roundRect">
            <a:avLst>
              <a:gd name="adj" fmla="val 78139"/>
            </a:avLst>
          </a:prstGeom>
          <a:solidFill>
            <a:srgbClr val="B88E23"/>
          </a:solidFill>
          <a:ln/>
        </p:spPr>
      </p:sp>
      <p:sp>
        <p:nvSpPr>
          <p:cNvPr id="9" name="Text 7"/>
          <p:cNvSpPr/>
          <p:nvPr/>
        </p:nvSpPr>
        <p:spPr>
          <a:xfrm>
            <a:off x="7777282" y="27999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Tehlike Önleme</a:t>
            </a:r>
            <a:endParaRPr lang="en-US" sz="2200" dirty="0"/>
          </a:p>
        </p:txBody>
      </p:sp>
      <p:sp>
        <p:nvSpPr>
          <p:cNvPr id="10" name="Text 8"/>
          <p:cNvSpPr/>
          <p:nvPr/>
        </p:nvSpPr>
        <p:spPr>
          <a:xfrm>
            <a:off x="7777282" y="3290411"/>
            <a:ext cx="5802035"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Günlük hayattaki tehlikeleri önceden tespit edip bildirmek.</a:t>
            </a:r>
            <a:endParaRPr lang="en-US" sz="1750" dirty="0"/>
          </a:p>
        </p:txBody>
      </p:sp>
      <p:sp>
        <p:nvSpPr>
          <p:cNvPr id="11" name="Shape 9"/>
          <p:cNvSpPr/>
          <p:nvPr/>
        </p:nvSpPr>
        <p:spPr>
          <a:xfrm>
            <a:off x="793790" y="4500324"/>
            <a:ext cx="6407944" cy="1730812"/>
          </a:xfrm>
          <a:prstGeom prst="roundRect">
            <a:avLst>
              <a:gd name="adj" fmla="val 8453"/>
            </a:avLst>
          </a:prstGeom>
          <a:solidFill>
            <a:srgbClr val="FFFDFA"/>
          </a:solidFill>
          <a:ln w="30480">
            <a:solidFill>
              <a:srgbClr val="DDD3BA"/>
            </a:solidFill>
            <a:prstDash val="solid"/>
          </a:ln>
        </p:spPr>
      </p:sp>
      <p:sp>
        <p:nvSpPr>
          <p:cNvPr id="12" name="Shape 10"/>
          <p:cNvSpPr/>
          <p:nvPr/>
        </p:nvSpPr>
        <p:spPr>
          <a:xfrm>
            <a:off x="763310" y="4500324"/>
            <a:ext cx="121920" cy="1730812"/>
          </a:xfrm>
          <a:prstGeom prst="roundRect">
            <a:avLst>
              <a:gd name="adj" fmla="val 78139"/>
            </a:avLst>
          </a:prstGeom>
          <a:solidFill>
            <a:srgbClr val="B88E23"/>
          </a:solidFill>
          <a:ln/>
        </p:spPr>
      </p:sp>
      <p:sp>
        <p:nvSpPr>
          <p:cNvPr id="13" name="Text 11"/>
          <p:cNvSpPr/>
          <p:nvPr/>
        </p:nvSpPr>
        <p:spPr>
          <a:xfrm>
            <a:off x="1142524" y="4757618"/>
            <a:ext cx="3459956"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Acil Durum Müdahalesi</a:t>
            </a:r>
            <a:endParaRPr lang="en-US" sz="2200" dirty="0"/>
          </a:p>
        </p:txBody>
      </p:sp>
      <p:sp>
        <p:nvSpPr>
          <p:cNvPr id="14" name="Text 12"/>
          <p:cNvSpPr/>
          <p:nvPr/>
        </p:nvSpPr>
        <p:spPr>
          <a:xfrm>
            <a:off x="1142524" y="5248037"/>
            <a:ext cx="5801916"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Acil durumlarda hızlı ve etkili müdahale imkanı sunmak.</a:t>
            </a:r>
            <a:endParaRPr lang="en-US" sz="1750" dirty="0"/>
          </a:p>
        </p:txBody>
      </p:sp>
      <p:sp>
        <p:nvSpPr>
          <p:cNvPr id="15" name="Shape 13"/>
          <p:cNvSpPr/>
          <p:nvPr/>
        </p:nvSpPr>
        <p:spPr>
          <a:xfrm>
            <a:off x="7428548" y="4500324"/>
            <a:ext cx="6408063" cy="1730812"/>
          </a:xfrm>
          <a:prstGeom prst="roundRect">
            <a:avLst>
              <a:gd name="adj" fmla="val 8453"/>
            </a:avLst>
          </a:prstGeom>
          <a:solidFill>
            <a:srgbClr val="FFFDFA"/>
          </a:solidFill>
          <a:ln w="30480">
            <a:solidFill>
              <a:srgbClr val="DDD3BA"/>
            </a:solidFill>
            <a:prstDash val="solid"/>
          </a:ln>
        </p:spPr>
      </p:sp>
      <p:sp>
        <p:nvSpPr>
          <p:cNvPr id="16" name="Shape 14"/>
          <p:cNvSpPr/>
          <p:nvPr/>
        </p:nvSpPr>
        <p:spPr>
          <a:xfrm>
            <a:off x="7398067" y="4500324"/>
            <a:ext cx="121920" cy="1730812"/>
          </a:xfrm>
          <a:prstGeom prst="roundRect">
            <a:avLst>
              <a:gd name="adj" fmla="val 78139"/>
            </a:avLst>
          </a:prstGeom>
          <a:solidFill>
            <a:srgbClr val="B88E23"/>
          </a:solidFill>
          <a:ln/>
        </p:spPr>
      </p:sp>
      <p:sp>
        <p:nvSpPr>
          <p:cNvPr id="17" name="Text 15"/>
          <p:cNvSpPr/>
          <p:nvPr/>
        </p:nvSpPr>
        <p:spPr>
          <a:xfrm>
            <a:off x="7777282" y="4757618"/>
            <a:ext cx="3108008"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Çoklu Engel Çözümü</a:t>
            </a:r>
            <a:endParaRPr lang="en-US" sz="2200" dirty="0"/>
          </a:p>
        </p:txBody>
      </p:sp>
      <p:sp>
        <p:nvSpPr>
          <p:cNvPr id="18" name="Text 16"/>
          <p:cNvSpPr/>
          <p:nvPr/>
        </p:nvSpPr>
        <p:spPr>
          <a:xfrm>
            <a:off x="7777282" y="5248037"/>
            <a:ext cx="5802035"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Tek bir giyilebilir ürünle farklı engel gruplarına çözüm sunmak.</a:t>
            </a:r>
            <a:endParaRPr lang="en-US" sz="1750" dirty="0"/>
          </a:p>
        </p:txBody>
      </p:sp>
      <p:sp>
        <p:nvSpPr>
          <p:cNvPr id="19" name="Text 17"/>
          <p:cNvSpPr/>
          <p:nvPr/>
        </p:nvSpPr>
        <p:spPr>
          <a:xfrm>
            <a:off x="793790" y="648628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Bu proje, teknoloji ve erişilebilirliği birleştirerek toplumsal farkındalığı artırmayı hedefler.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34572"/>
            <a:ext cx="9319379"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Görme Engelliler İçin Özellikler</a:t>
            </a:r>
            <a:endParaRPr lang="en-US" sz="4450" dirty="0"/>
          </a:p>
        </p:txBody>
      </p:sp>
      <p:pic>
        <p:nvPicPr>
          <p:cNvPr id="3" name="Image 0" descr="preencoded.png">    </p:cNvPr>
          <p:cNvPicPr>
            <a:picLocks noChangeAspect="1"/>
          </p:cNvPicPr>
          <p:nvPr/>
        </p:nvPicPr>
        <p:blipFill>
          <a:blip r:embed="rId1"/>
          <a:stretch>
            <a:fillRect/>
          </a:stretch>
        </p:blipFill>
        <p:spPr>
          <a:xfrm>
            <a:off x="793790" y="2638663"/>
            <a:ext cx="6244709" cy="4001214"/>
          </a:xfrm>
          <a:prstGeom prst="rect">
            <a:avLst/>
          </a:prstGeom>
        </p:spPr>
      </p:pic>
      <p:sp>
        <p:nvSpPr>
          <p:cNvPr id="4" name="Text 1"/>
          <p:cNvSpPr/>
          <p:nvPr/>
        </p:nvSpPr>
        <p:spPr>
          <a:xfrm>
            <a:off x="7599521" y="2587585"/>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Şapkanın ön kısmındaki mesafe sensörü :</a:t>
            </a:r>
            <a:endParaRPr lang="en-US" sz="1750" dirty="0"/>
          </a:p>
        </p:txBody>
      </p:sp>
      <p:sp>
        <p:nvSpPr>
          <p:cNvPr id="5" name="Text 2"/>
          <p:cNvSpPr/>
          <p:nvPr/>
        </p:nvSpPr>
        <p:spPr>
          <a:xfrm>
            <a:off x="7599521" y="315456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Önündeki engelleri tespit eder.</a:t>
            </a:r>
            <a:endParaRPr lang="en-US" sz="1750" dirty="0"/>
          </a:p>
        </p:txBody>
      </p:sp>
      <p:sp>
        <p:nvSpPr>
          <p:cNvPr id="6" name="Text 3"/>
          <p:cNvSpPr/>
          <p:nvPr/>
        </p:nvSpPr>
        <p:spPr>
          <a:xfrm>
            <a:off x="7599521" y="359675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Görüntü işleme ile bakış açısındaki tehlikeli nesneleri (insan, merdiven, engelli yolu, kapı vb.) algılar.</a:t>
            </a:r>
            <a:endParaRPr lang="en-US" sz="1750" dirty="0"/>
          </a:p>
        </p:txBody>
      </p:sp>
      <p:sp>
        <p:nvSpPr>
          <p:cNvPr id="7" name="Text 4"/>
          <p:cNvSpPr/>
          <p:nvPr/>
        </p:nvSpPr>
        <p:spPr>
          <a:xfrm>
            <a:off x="7599521" y="4526637"/>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Algılanan nesneler kullanıcıya sesli olarak bildirilir.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20422" y="408861"/>
            <a:ext cx="5952649" cy="464582"/>
          </a:xfrm>
          <a:prstGeom prst="rect">
            <a:avLst/>
          </a:prstGeom>
          <a:noFill/>
          <a:ln/>
        </p:spPr>
        <p:txBody>
          <a:bodyPr wrap="none" lIns="0" tIns="0" rIns="0" bIns="0" rtlCol="0" anchor="t"/>
          <a:lstStyle/>
          <a:p>
            <a:pPr algn="l" indent="0" marL="0">
              <a:lnSpc>
                <a:spcPts val="3650"/>
              </a:lnSpc>
              <a:buNone/>
            </a:pPr>
            <a:r>
              <a:rPr lang="en-US" sz="2900" dirty="0">
                <a:solidFill>
                  <a:srgbClr val="5C4E3D"/>
                </a:solidFill>
                <a:latin typeface="Libre Baskerville" pitchFamily="34" charset="0"/>
                <a:ea typeface="Libre Baskerville" pitchFamily="34" charset="-122"/>
                <a:cs typeface="Libre Baskerville" pitchFamily="34" charset="-120"/>
              </a:rPr>
              <a:t>İşitme Engelliler İçin Özellikler</a:t>
            </a:r>
            <a:endParaRPr lang="en-US" sz="2900" dirty="0"/>
          </a:p>
        </p:txBody>
      </p:sp>
      <p:sp>
        <p:nvSpPr>
          <p:cNvPr id="3" name="Text 1"/>
          <p:cNvSpPr/>
          <p:nvPr/>
        </p:nvSpPr>
        <p:spPr>
          <a:xfrm>
            <a:off x="520422" y="1245037"/>
            <a:ext cx="6613446" cy="557451"/>
          </a:xfrm>
          <a:prstGeom prst="rect">
            <a:avLst/>
          </a:prstGeom>
          <a:noFill/>
          <a:ln/>
        </p:spPr>
        <p:txBody>
          <a:bodyPr wrap="square" lIns="0" tIns="0" rIns="0" bIns="0" rtlCol="0" anchor="t"/>
          <a:lstStyle/>
          <a:p>
            <a:pPr algn="l" indent="0" marL="0">
              <a:lnSpc>
                <a:spcPts val="2150"/>
              </a:lnSpc>
              <a:buNone/>
            </a:pPr>
            <a:r>
              <a:rPr lang="en-US" sz="1750" dirty="0">
                <a:solidFill>
                  <a:srgbClr val="5C4E3D"/>
                </a:solidFill>
                <a:latin typeface="Libre Baskerville" pitchFamily="34" charset="0"/>
                <a:ea typeface="Libre Baskerville" pitchFamily="34" charset="-122"/>
                <a:cs typeface="Libre Baskerville" pitchFamily="34" charset="-120"/>
              </a:rPr>
              <a:t>İşitme engelli bireyler için şapka üzerinde bulunan ses sensörü çevredeki sesleri algılar.</a:t>
            </a:r>
            <a:endParaRPr lang="en-US" sz="1750" dirty="0"/>
          </a:p>
        </p:txBody>
      </p:sp>
      <p:sp>
        <p:nvSpPr>
          <p:cNvPr id="4" name="Text 2"/>
          <p:cNvSpPr/>
          <p:nvPr/>
        </p:nvSpPr>
        <p:spPr>
          <a:xfrm>
            <a:off x="520422" y="1861899"/>
            <a:ext cx="5565815" cy="278725"/>
          </a:xfrm>
          <a:prstGeom prst="rect">
            <a:avLst/>
          </a:prstGeom>
          <a:noFill/>
          <a:ln/>
        </p:spPr>
        <p:txBody>
          <a:bodyPr wrap="none" lIns="0" tIns="0" rIns="0" bIns="0" rtlCol="0" anchor="t"/>
          <a:lstStyle/>
          <a:p>
            <a:pPr algn="l" indent="0" marL="0">
              <a:lnSpc>
                <a:spcPts val="2150"/>
              </a:lnSpc>
              <a:buNone/>
            </a:pPr>
            <a:r>
              <a:rPr lang="en-US" sz="1750" dirty="0">
                <a:solidFill>
                  <a:srgbClr val="5C4E3D"/>
                </a:solidFill>
                <a:latin typeface="Libre Baskerville" pitchFamily="34" charset="0"/>
                <a:ea typeface="Libre Baskerville" pitchFamily="34" charset="-122"/>
                <a:cs typeface="Libre Baskerville" pitchFamily="34" charset="-120"/>
              </a:rPr>
              <a:t>Korna, bağırma, alarm gibi ani sesleri tespit eder.</a:t>
            </a:r>
            <a:endParaRPr lang="en-US" sz="1750" dirty="0"/>
          </a:p>
        </p:txBody>
      </p:sp>
      <p:sp>
        <p:nvSpPr>
          <p:cNvPr id="5" name="Text 3"/>
          <p:cNvSpPr/>
          <p:nvPr/>
        </p:nvSpPr>
        <p:spPr>
          <a:xfrm>
            <a:off x="520422" y="2200037"/>
            <a:ext cx="6613446" cy="557451"/>
          </a:xfrm>
          <a:prstGeom prst="rect">
            <a:avLst/>
          </a:prstGeom>
          <a:noFill/>
          <a:ln/>
        </p:spPr>
        <p:txBody>
          <a:bodyPr wrap="square" lIns="0" tIns="0" rIns="0" bIns="0" rtlCol="0" anchor="t"/>
          <a:lstStyle/>
          <a:p>
            <a:pPr algn="l" indent="0" marL="0">
              <a:lnSpc>
                <a:spcPts val="2150"/>
              </a:lnSpc>
              <a:buNone/>
            </a:pPr>
            <a:r>
              <a:rPr lang="en-US" sz="1750" dirty="0">
                <a:solidFill>
                  <a:srgbClr val="5C4E3D"/>
                </a:solidFill>
                <a:latin typeface="Libre Baskerville" pitchFamily="34" charset="0"/>
                <a:ea typeface="Libre Baskerville" pitchFamily="34" charset="-122"/>
                <a:cs typeface="Libre Baskerville" pitchFamily="34" charset="-120"/>
              </a:rPr>
              <a:t>Algılanan sesler kullanıcıya ışıklı uyarı ile bildirilir, böylece çevredeki ani sesler fark edilebilir.</a:t>
            </a:r>
            <a:endParaRPr lang="en-US" sz="1750" dirty="0"/>
          </a:p>
        </p:txBody>
      </p:sp>
      <p:pic>
        <p:nvPicPr>
          <p:cNvPr id="6" name="Image 0" descr="preencoded.png">    </p:cNvPr>
          <p:cNvPicPr>
            <a:picLocks noChangeAspect="1"/>
          </p:cNvPicPr>
          <p:nvPr/>
        </p:nvPicPr>
        <p:blipFill>
          <a:blip r:embed="rId1"/>
          <a:stretch>
            <a:fillRect/>
          </a:stretch>
        </p:blipFill>
        <p:spPr>
          <a:xfrm>
            <a:off x="7504152" y="1263729"/>
            <a:ext cx="5448300" cy="4070509"/>
          </a:xfrm>
          <a:prstGeom prst="rect">
            <a:avLst/>
          </a:prstGeom>
        </p:spPr>
      </p:pic>
      <p:sp>
        <p:nvSpPr>
          <p:cNvPr id="7" name="Text 4"/>
          <p:cNvSpPr/>
          <p:nvPr/>
        </p:nvSpPr>
        <p:spPr>
          <a:xfrm>
            <a:off x="520422" y="5724525"/>
            <a:ext cx="8440103" cy="464582"/>
          </a:xfrm>
          <a:prstGeom prst="rect">
            <a:avLst/>
          </a:prstGeom>
          <a:noFill/>
          <a:ln/>
        </p:spPr>
        <p:txBody>
          <a:bodyPr wrap="none" lIns="0" tIns="0" rIns="0" bIns="0" rtlCol="0" anchor="t"/>
          <a:lstStyle/>
          <a:p>
            <a:pPr algn="l" indent="0" marL="0">
              <a:lnSpc>
                <a:spcPts val="3650"/>
              </a:lnSpc>
              <a:buNone/>
            </a:pPr>
            <a:r>
              <a:rPr lang="en-US" sz="2900" dirty="0">
                <a:solidFill>
                  <a:srgbClr val="5C4E3D"/>
                </a:solidFill>
                <a:latin typeface="Libre Baskerville" pitchFamily="34" charset="0"/>
                <a:ea typeface="Libre Baskerville" pitchFamily="34" charset="-122"/>
                <a:cs typeface="Libre Baskerville" pitchFamily="34" charset="-120"/>
              </a:rPr>
              <a:t>Konuşma ve Denge Bozuklukları İçin Destek</a:t>
            </a:r>
            <a:endParaRPr lang="en-US" sz="2900" dirty="0"/>
          </a:p>
        </p:txBody>
      </p:sp>
      <p:sp>
        <p:nvSpPr>
          <p:cNvPr id="8" name="Shape 5"/>
          <p:cNvSpPr/>
          <p:nvPr/>
        </p:nvSpPr>
        <p:spPr>
          <a:xfrm>
            <a:off x="520422" y="6635115"/>
            <a:ext cx="6720483" cy="1332786"/>
          </a:xfrm>
          <a:prstGeom prst="roundRect">
            <a:avLst>
              <a:gd name="adj" fmla="val 5489"/>
            </a:avLst>
          </a:prstGeom>
          <a:solidFill>
            <a:srgbClr val="FFFDFA"/>
          </a:solidFill>
          <a:ln/>
        </p:spPr>
      </p:sp>
      <p:sp>
        <p:nvSpPr>
          <p:cNvPr id="9" name="Shape 6"/>
          <p:cNvSpPr/>
          <p:nvPr/>
        </p:nvSpPr>
        <p:spPr>
          <a:xfrm>
            <a:off x="520422" y="6619875"/>
            <a:ext cx="6720483" cy="60960"/>
          </a:xfrm>
          <a:prstGeom prst="roundRect">
            <a:avLst>
              <a:gd name="adj" fmla="val 102449"/>
            </a:avLst>
          </a:prstGeom>
          <a:solidFill>
            <a:srgbClr val="B88E23"/>
          </a:solidFill>
          <a:ln/>
        </p:spPr>
      </p:sp>
      <p:sp>
        <p:nvSpPr>
          <p:cNvPr id="10" name="Shape 7"/>
          <p:cNvSpPr/>
          <p:nvPr/>
        </p:nvSpPr>
        <p:spPr>
          <a:xfrm>
            <a:off x="3657600" y="6412111"/>
            <a:ext cx="446008" cy="446008"/>
          </a:xfrm>
          <a:prstGeom prst="roundRect">
            <a:avLst>
              <a:gd name="adj" fmla="val 205019"/>
            </a:avLst>
          </a:prstGeom>
          <a:solidFill>
            <a:srgbClr val="B88E23"/>
          </a:solidFill>
          <a:ln/>
        </p:spPr>
      </p:sp>
      <p:sp>
        <p:nvSpPr>
          <p:cNvPr id="11" name="Text 8"/>
          <p:cNvSpPr/>
          <p:nvPr/>
        </p:nvSpPr>
        <p:spPr>
          <a:xfrm>
            <a:off x="3791426" y="6523553"/>
            <a:ext cx="178356" cy="223004"/>
          </a:xfrm>
          <a:prstGeom prst="rect">
            <a:avLst/>
          </a:prstGeom>
          <a:noFill/>
          <a:ln/>
        </p:spPr>
        <p:txBody>
          <a:bodyPr wrap="none" lIns="0" tIns="0" rIns="0" bIns="0" rtlCol="0" anchor="t"/>
          <a:lstStyle/>
          <a:p>
            <a:pPr algn="l" indent="0" marL="0">
              <a:lnSpc>
                <a:spcPts val="2200"/>
              </a:lnSpc>
              <a:buNone/>
            </a:pPr>
            <a:r>
              <a:rPr lang="en-US" sz="1400" dirty="0">
                <a:solidFill>
                  <a:srgbClr val="000000"/>
                </a:solidFill>
                <a:latin typeface="Libre Baskerville" pitchFamily="34" charset="0"/>
                <a:ea typeface="Libre Baskerville" pitchFamily="34" charset="-122"/>
                <a:cs typeface="Libre Baskerville" pitchFamily="34" charset="-120"/>
              </a:rPr>
              <a:t>1</a:t>
            </a:r>
            <a:endParaRPr lang="en-US" sz="1400" dirty="0"/>
          </a:p>
        </p:txBody>
      </p:sp>
      <p:sp>
        <p:nvSpPr>
          <p:cNvPr id="12" name="Text 9"/>
          <p:cNvSpPr/>
          <p:nvPr/>
        </p:nvSpPr>
        <p:spPr>
          <a:xfrm>
            <a:off x="684252" y="7006828"/>
            <a:ext cx="1870115" cy="232291"/>
          </a:xfrm>
          <a:prstGeom prst="rect">
            <a:avLst/>
          </a:prstGeom>
          <a:noFill/>
          <a:ln/>
        </p:spPr>
        <p:txBody>
          <a:bodyPr wrap="none" lIns="0" tIns="0" rIns="0" bIns="0" rtlCol="0" anchor="t"/>
          <a:lstStyle/>
          <a:p>
            <a:pPr algn="l" indent="0" marL="0">
              <a:lnSpc>
                <a:spcPts val="1800"/>
              </a:lnSpc>
              <a:buNone/>
            </a:pPr>
            <a:r>
              <a:rPr lang="en-US" sz="1450" dirty="0">
                <a:solidFill>
                  <a:srgbClr val="454240"/>
                </a:solidFill>
                <a:latin typeface="Libre Baskerville" pitchFamily="34" charset="0"/>
                <a:ea typeface="Libre Baskerville" pitchFamily="34" charset="-122"/>
                <a:cs typeface="Libre Baskerville" pitchFamily="34" charset="-120"/>
              </a:rPr>
              <a:t>Konuşma Engelliler</a:t>
            </a:r>
            <a:endParaRPr lang="en-US" sz="1450" dirty="0"/>
          </a:p>
        </p:txBody>
      </p:sp>
      <p:sp>
        <p:nvSpPr>
          <p:cNvPr id="13" name="Text 10"/>
          <p:cNvSpPr/>
          <p:nvPr/>
        </p:nvSpPr>
        <p:spPr>
          <a:xfrm>
            <a:off x="684252" y="7328297"/>
            <a:ext cx="6392823" cy="237887"/>
          </a:xfrm>
          <a:prstGeom prst="rect">
            <a:avLst/>
          </a:prstGeom>
          <a:noFill/>
          <a:ln/>
        </p:spPr>
        <p:txBody>
          <a:bodyPr wrap="none" lIns="0" tIns="0" rIns="0" bIns="0" rtlCol="0" anchor="t"/>
          <a:lstStyle/>
          <a:p>
            <a:pPr algn="l" indent="0" marL="0">
              <a:lnSpc>
                <a:spcPts val="1850"/>
              </a:lnSpc>
              <a:buNone/>
            </a:pPr>
            <a:r>
              <a:rPr lang="en-US" sz="1150" dirty="0">
                <a:solidFill>
                  <a:srgbClr val="454240"/>
                </a:solidFill>
                <a:latin typeface="DM Sans" pitchFamily="34" charset="0"/>
                <a:ea typeface="DM Sans" pitchFamily="34" charset="-122"/>
                <a:cs typeface="DM Sans" pitchFamily="34" charset="-120"/>
              </a:rPr>
              <a:t>Mobil uygulamaya girilen metin, telefon üzerinden sesli okunur.</a:t>
            </a:r>
            <a:endParaRPr lang="en-US" sz="1150" dirty="0"/>
          </a:p>
        </p:txBody>
      </p:sp>
      <p:sp>
        <p:nvSpPr>
          <p:cNvPr id="14" name="Shape 11"/>
          <p:cNvSpPr/>
          <p:nvPr/>
        </p:nvSpPr>
        <p:spPr>
          <a:xfrm>
            <a:off x="7389495" y="6635115"/>
            <a:ext cx="6720483" cy="1332786"/>
          </a:xfrm>
          <a:prstGeom prst="roundRect">
            <a:avLst>
              <a:gd name="adj" fmla="val 5489"/>
            </a:avLst>
          </a:prstGeom>
          <a:solidFill>
            <a:srgbClr val="FFFDFA"/>
          </a:solidFill>
          <a:ln/>
        </p:spPr>
      </p:sp>
      <p:sp>
        <p:nvSpPr>
          <p:cNvPr id="15" name="Shape 12"/>
          <p:cNvSpPr/>
          <p:nvPr/>
        </p:nvSpPr>
        <p:spPr>
          <a:xfrm>
            <a:off x="7389495" y="6619875"/>
            <a:ext cx="6720483" cy="60960"/>
          </a:xfrm>
          <a:prstGeom prst="roundRect">
            <a:avLst>
              <a:gd name="adj" fmla="val 102449"/>
            </a:avLst>
          </a:prstGeom>
          <a:solidFill>
            <a:srgbClr val="B88E23"/>
          </a:solidFill>
          <a:ln/>
        </p:spPr>
      </p:sp>
      <p:sp>
        <p:nvSpPr>
          <p:cNvPr id="16" name="Shape 13"/>
          <p:cNvSpPr/>
          <p:nvPr/>
        </p:nvSpPr>
        <p:spPr>
          <a:xfrm>
            <a:off x="10526673" y="6412111"/>
            <a:ext cx="446008" cy="446008"/>
          </a:xfrm>
          <a:prstGeom prst="roundRect">
            <a:avLst>
              <a:gd name="adj" fmla="val 205019"/>
            </a:avLst>
          </a:prstGeom>
          <a:solidFill>
            <a:srgbClr val="B88E23"/>
          </a:solidFill>
          <a:ln/>
        </p:spPr>
      </p:sp>
      <p:sp>
        <p:nvSpPr>
          <p:cNvPr id="17" name="Text 14"/>
          <p:cNvSpPr/>
          <p:nvPr/>
        </p:nvSpPr>
        <p:spPr>
          <a:xfrm>
            <a:off x="10660499" y="6523553"/>
            <a:ext cx="178356" cy="223004"/>
          </a:xfrm>
          <a:prstGeom prst="rect">
            <a:avLst/>
          </a:prstGeom>
          <a:noFill/>
          <a:ln/>
        </p:spPr>
        <p:txBody>
          <a:bodyPr wrap="none" lIns="0" tIns="0" rIns="0" bIns="0" rtlCol="0" anchor="t"/>
          <a:lstStyle/>
          <a:p>
            <a:pPr algn="l" indent="0" marL="0">
              <a:lnSpc>
                <a:spcPts val="2200"/>
              </a:lnSpc>
              <a:buNone/>
            </a:pPr>
            <a:r>
              <a:rPr lang="en-US" sz="1400" dirty="0">
                <a:solidFill>
                  <a:srgbClr val="000000"/>
                </a:solidFill>
                <a:latin typeface="Libre Baskerville" pitchFamily="34" charset="0"/>
                <a:ea typeface="Libre Baskerville" pitchFamily="34" charset="-122"/>
                <a:cs typeface="Libre Baskerville" pitchFamily="34" charset="-120"/>
              </a:rPr>
              <a:t>2</a:t>
            </a:r>
            <a:endParaRPr lang="en-US" sz="1400" dirty="0"/>
          </a:p>
        </p:txBody>
      </p:sp>
      <p:sp>
        <p:nvSpPr>
          <p:cNvPr id="18" name="Text 15"/>
          <p:cNvSpPr/>
          <p:nvPr/>
        </p:nvSpPr>
        <p:spPr>
          <a:xfrm>
            <a:off x="7553325" y="7006828"/>
            <a:ext cx="1858685" cy="232291"/>
          </a:xfrm>
          <a:prstGeom prst="rect">
            <a:avLst/>
          </a:prstGeom>
          <a:noFill/>
          <a:ln/>
        </p:spPr>
        <p:txBody>
          <a:bodyPr wrap="none" lIns="0" tIns="0" rIns="0" bIns="0" rtlCol="0" anchor="t"/>
          <a:lstStyle/>
          <a:p>
            <a:pPr algn="l" indent="0" marL="0">
              <a:lnSpc>
                <a:spcPts val="1800"/>
              </a:lnSpc>
              <a:buNone/>
            </a:pPr>
            <a:r>
              <a:rPr lang="en-US" sz="1450" dirty="0">
                <a:solidFill>
                  <a:srgbClr val="454240"/>
                </a:solidFill>
                <a:latin typeface="Libre Baskerville" pitchFamily="34" charset="0"/>
                <a:ea typeface="Libre Baskerville" pitchFamily="34" charset="-122"/>
                <a:cs typeface="Libre Baskerville" pitchFamily="34" charset="-120"/>
              </a:rPr>
              <a:t>Denge Bozukluğu </a:t>
            </a:r>
            <a:endParaRPr lang="en-US" sz="1450" dirty="0"/>
          </a:p>
        </p:txBody>
      </p:sp>
      <p:sp>
        <p:nvSpPr>
          <p:cNvPr id="19" name="Text 16"/>
          <p:cNvSpPr/>
          <p:nvPr/>
        </p:nvSpPr>
        <p:spPr>
          <a:xfrm>
            <a:off x="7553325" y="7328297"/>
            <a:ext cx="6392823" cy="475774"/>
          </a:xfrm>
          <a:prstGeom prst="rect">
            <a:avLst/>
          </a:prstGeom>
          <a:noFill/>
          <a:ln/>
        </p:spPr>
        <p:txBody>
          <a:bodyPr wrap="square" lIns="0" tIns="0" rIns="0" bIns="0" rtlCol="0" anchor="t"/>
          <a:lstStyle/>
          <a:p>
            <a:pPr algn="l" indent="0" marL="0">
              <a:lnSpc>
                <a:spcPts val="1850"/>
              </a:lnSpc>
              <a:buNone/>
            </a:pPr>
            <a:r>
              <a:rPr lang="en-US" sz="1150" dirty="0">
                <a:solidFill>
                  <a:srgbClr val="454240"/>
                </a:solidFill>
                <a:latin typeface="DM Sans" pitchFamily="34" charset="0"/>
                <a:ea typeface="DM Sans" pitchFamily="34" charset="-122"/>
                <a:cs typeface="DM Sans" pitchFamily="34" charset="-120"/>
              </a:rPr>
              <a:t>Mesafeye göre yeşil-sarı-kırmızı ışıklar ve sesli uyarı ile hareket yönlendirmesi yapılır, düşme ve çarpma riski azaltılır.</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4494" y="723900"/>
            <a:ext cx="7715012" cy="1275874"/>
          </a:xfrm>
          <a:prstGeom prst="rect">
            <a:avLst/>
          </a:prstGeom>
          <a:noFill/>
          <a:ln/>
        </p:spPr>
        <p:txBody>
          <a:bodyPr wrap="square" lIns="0" tIns="0" rIns="0" bIns="0" rtlCol="0" anchor="t"/>
          <a:lstStyle/>
          <a:p>
            <a:pPr algn="l" indent="0" marL="0">
              <a:lnSpc>
                <a:spcPts val="5000"/>
              </a:lnSpc>
              <a:buNone/>
            </a:pPr>
            <a:r>
              <a:rPr lang="en-US" sz="4000" dirty="0">
                <a:solidFill>
                  <a:srgbClr val="5C4E3D"/>
                </a:solidFill>
                <a:latin typeface="Libre Baskerville" pitchFamily="34" charset="0"/>
                <a:ea typeface="Libre Baskerville" pitchFamily="34" charset="-122"/>
                <a:cs typeface="Libre Baskerville" pitchFamily="34" charset="-120"/>
              </a:rPr>
              <a:t>Acil Durum ve Ek Güvenlik Özellikleri</a:t>
            </a:r>
            <a:endParaRPr lang="en-US" sz="4000" dirty="0"/>
          </a:p>
        </p:txBody>
      </p:sp>
      <p:sp>
        <p:nvSpPr>
          <p:cNvPr id="4" name="Shape 1"/>
          <p:cNvSpPr/>
          <p:nvPr/>
        </p:nvSpPr>
        <p:spPr>
          <a:xfrm>
            <a:off x="714494" y="2305883"/>
            <a:ext cx="3755469" cy="2661166"/>
          </a:xfrm>
          <a:prstGeom prst="roundRect">
            <a:avLst>
              <a:gd name="adj" fmla="val 3222"/>
            </a:avLst>
          </a:prstGeom>
          <a:solidFill>
            <a:srgbClr val="F7EDD4"/>
          </a:solidFill>
          <a:ln w="7620">
            <a:solidFill>
              <a:srgbClr val="DDD3BA"/>
            </a:solidFill>
            <a:prstDash val="solid"/>
          </a:ln>
        </p:spPr>
      </p:sp>
      <p:sp>
        <p:nvSpPr>
          <p:cNvPr id="5" name="Shape 2"/>
          <p:cNvSpPr/>
          <p:nvPr/>
        </p:nvSpPr>
        <p:spPr>
          <a:xfrm>
            <a:off x="926187" y="2517577"/>
            <a:ext cx="612338" cy="612338"/>
          </a:xfrm>
          <a:prstGeom prst="roundRect">
            <a:avLst>
              <a:gd name="adj" fmla="val 14931436"/>
            </a:avLst>
          </a:prstGeom>
          <a:solidFill>
            <a:srgbClr val="B88E23"/>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542" y="2685931"/>
            <a:ext cx="275511" cy="275511"/>
          </a:xfrm>
          <a:prstGeom prst="rect">
            <a:avLst/>
          </a:prstGeom>
        </p:spPr>
      </p:pic>
      <p:sp>
        <p:nvSpPr>
          <p:cNvPr id="7" name="Text 3"/>
          <p:cNvSpPr/>
          <p:nvPr/>
        </p:nvSpPr>
        <p:spPr>
          <a:xfrm>
            <a:off x="926187" y="333398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Acil SOS Düğmesi</a:t>
            </a:r>
            <a:endParaRPr lang="en-US" sz="2000" dirty="0"/>
          </a:p>
        </p:txBody>
      </p:sp>
      <p:sp>
        <p:nvSpPr>
          <p:cNvPr id="8" name="Text 4"/>
          <p:cNvSpPr/>
          <p:nvPr/>
        </p:nvSpPr>
        <p:spPr>
          <a:xfrm>
            <a:off x="926187" y="3775234"/>
            <a:ext cx="3332083" cy="980123"/>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Kullanıcı kendini kötü hissettiğinde düğmeye 2 kere basar; önceden tanımlı acil numara aranır.</a:t>
            </a:r>
            <a:endParaRPr lang="en-US" sz="1600" dirty="0"/>
          </a:p>
        </p:txBody>
      </p:sp>
      <p:sp>
        <p:nvSpPr>
          <p:cNvPr id="9" name="Shape 5"/>
          <p:cNvSpPr/>
          <p:nvPr/>
        </p:nvSpPr>
        <p:spPr>
          <a:xfrm>
            <a:off x="4674037" y="2305883"/>
            <a:ext cx="3755469" cy="2661166"/>
          </a:xfrm>
          <a:prstGeom prst="roundRect">
            <a:avLst>
              <a:gd name="adj" fmla="val 3222"/>
            </a:avLst>
          </a:prstGeom>
          <a:solidFill>
            <a:srgbClr val="F7EDD4"/>
          </a:solidFill>
          <a:ln w="7620">
            <a:solidFill>
              <a:srgbClr val="DDD3BA"/>
            </a:solidFill>
            <a:prstDash val="solid"/>
          </a:ln>
        </p:spPr>
      </p:sp>
      <p:sp>
        <p:nvSpPr>
          <p:cNvPr id="10" name="Shape 6"/>
          <p:cNvSpPr/>
          <p:nvPr/>
        </p:nvSpPr>
        <p:spPr>
          <a:xfrm>
            <a:off x="4885730" y="2517577"/>
            <a:ext cx="612338" cy="612338"/>
          </a:xfrm>
          <a:prstGeom prst="roundRect">
            <a:avLst>
              <a:gd name="adj" fmla="val 14931436"/>
            </a:avLst>
          </a:prstGeom>
          <a:solidFill>
            <a:srgbClr val="B88E23"/>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4084" y="2685931"/>
            <a:ext cx="275511" cy="275511"/>
          </a:xfrm>
          <a:prstGeom prst="rect">
            <a:avLst/>
          </a:prstGeom>
        </p:spPr>
      </p:pic>
      <p:sp>
        <p:nvSpPr>
          <p:cNvPr id="12" name="Text 7"/>
          <p:cNvSpPr/>
          <p:nvPr/>
        </p:nvSpPr>
        <p:spPr>
          <a:xfrm>
            <a:off x="4885730" y="333398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Konum Bilgisi</a:t>
            </a:r>
            <a:endParaRPr lang="en-US" sz="2000" dirty="0"/>
          </a:p>
        </p:txBody>
      </p:sp>
      <p:sp>
        <p:nvSpPr>
          <p:cNvPr id="13" name="Text 8"/>
          <p:cNvSpPr/>
          <p:nvPr/>
        </p:nvSpPr>
        <p:spPr>
          <a:xfrm>
            <a:off x="4885730" y="3775234"/>
            <a:ext cx="3332083" cy="980123"/>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Mobil uygulama üzerinden GPS konumu gönderilir ve sesli olarak okunabilir.</a:t>
            </a:r>
            <a:endParaRPr lang="en-US" sz="1600" dirty="0"/>
          </a:p>
        </p:txBody>
      </p:sp>
      <p:sp>
        <p:nvSpPr>
          <p:cNvPr id="14" name="Shape 9"/>
          <p:cNvSpPr/>
          <p:nvPr/>
        </p:nvSpPr>
        <p:spPr>
          <a:xfrm>
            <a:off x="714494" y="5171123"/>
            <a:ext cx="7715012" cy="2334458"/>
          </a:xfrm>
          <a:prstGeom prst="roundRect">
            <a:avLst>
              <a:gd name="adj" fmla="val 3673"/>
            </a:avLst>
          </a:prstGeom>
          <a:solidFill>
            <a:srgbClr val="F7EDD4"/>
          </a:solidFill>
          <a:ln w="7620">
            <a:solidFill>
              <a:srgbClr val="DDD3BA"/>
            </a:solidFill>
            <a:prstDash val="solid"/>
          </a:ln>
        </p:spPr>
      </p:sp>
      <p:sp>
        <p:nvSpPr>
          <p:cNvPr id="15" name="Shape 10"/>
          <p:cNvSpPr/>
          <p:nvPr/>
        </p:nvSpPr>
        <p:spPr>
          <a:xfrm>
            <a:off x="926187" y="5382816"/>
            <a:ext cx="612338" cy="612338"/>
          </a:xfrm>
          <a:prstGeom prst="roundRect">
            <a:avLst>
              <a:gd name="adj" fmla="val 14931436"/>
            </a:avLst>
          </a:prstGeom>
          <a:solidFill>
            <a:srgbClr val="B88E23"/>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4542" y="5551170"/>
            <a:ext cx="275511" cy="275511"/>
          </a:xfrm>
          <a:prstGeom prst="rect">
            <a:avLst/>
          </a:prstGeom>
        </p:spPr>
      </p:pic>
      <p:sp>
        <p:nvSpPr>
          <p:cNvPr id="17" name="Text 11"/>
          <p:cNvSpPr/>
          <p:nvPr/>
        </p:nvSpPr>
        <p:spPr>
          <a:xfrm>
            <a:off x="926187" y="6199227"/>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Islaklık Sensörü</a:t>
            </a:r>
            <a:endParaRPr lang="en-US" sz="2000" dirty="0"/>
          </a:p>
        </p:txBody>
      </p:sp>
      <p:sp>
        <p:nvSpPr>
          <p:cNvPr id="18" name="Text 12"/>
          <p:cNvSpPr/>
          <p:nvPr/>
        </p:nvSpPr>
        <p:spPr>
          <a:xfrm>
            <a:off x="926187" y="6640473"/>
            <a:ext cx="7291626" cy="653415"/>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Hava yağışlıysa algılar ve kayma riskini bildirir; özellikle görme ve denge bozukluğu olanlar için hayati öneme sahiptir.</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9615" y="580073"/>
            <a:ext cx="6198513" cy="651510"/>
          </a:xfrm>
          <a:prstGeom prst="rect">
            <a:avLst/>
          </a:prstGeom>
          <a:noFill/>
          <a:ln/>
        </p:spPr>
        <p:txBody>
          <a:bodyPr wrap="none" lIns="0" tIns="0" rIns="0" bIns="0" rtlCol="0" anchor="t"/>
          <a:lstStyle/>
          <a:p>
            <a:pPr algn="l" indent="0" marL="0">
              <a:lnSpc>
                <a:spcPts val="5100"/>
              </a:lnSpc>
              <a:buNone/>
            </a:pPr>
            <a:r>
              <a:rPr lang="en-US" sz="4100" dirty="0">
                <a:solidFill>
                  <a:srgbClr val="5C4E3D"/>
                </a:solidFill>
                <a:latin typeface="Libre Baskerville" pitchFamily="34" charset="0"/>
                <a:ea typeface="Libre Baskerville" pitchFamily="34" charset="-122"/>
                <a:cs typeface="Libre Baskerville" pitchFamily="34" charset="-120"/>
              </a:rPr>
              <a:t>Proje Geliştirme Süreci</a:t>
            </a:r>
            <a:endParaRPr lang="en-US" sz="41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29615" y="1674495"/>
            <a:ext cx="208478" cy="208478"/>
          </a:xfrm>
          <a:prstGeom prst="rect">
            <a:avLst/>
          </a:prstGeom>
        </p:spPr>
      </p:pic>
      <p:sp>
        <p:nvSpPr>
          <p:cNvPr id="4" name="Shape 1"/>
          <p:cNvSpPr/>
          <p:nvPr/>
        </p:nvSpPr>
        <p:spPr>
          <a:xfrm>
            <a:off x="729615" y="1979890"/>
            <a:ext cx="4251365" cy="22860"/>
          </a:xfrm>
          <a:prstGeom prst="rect">
            <a:avLst/>
          </a:prstGeom>
          <a:solidFill>
            <a:srgbClr val="B88E23"/>
          </a:solidFill>
          <a:ln/>
        </p:spPr>
      </p:sp>
      <p:sp>
        <p:nvSpPr>
          <p:cNvPr id="5" name="Text 2"/>
          <p:cNvSpPr/>
          <p:nvPr/>
        </p:nvSpPr>
        <p:spPr>
          <a:xfrm>
            <a:off x="729615" y="2129790"/>
            <a:ext cx="3001089" cy="325755"/>
          </a:xfrm>
          <a:prstGeom prst="rect">
            <a:avLst/>
          </a:prstGeom>
          <a:noFill/>
          <a:ln/>
        </p:spPr>
        <p:txBody>
          <a:bodyPr wrap="none" lIns="0" tIns="0" rIns="0" bIns="0" rtlCol="0" anchor="t"/>
          <a:lstStyle/>
          <a:p>
            <a:pPr algn="l" indent="0" marL="0">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Fikir &amp; İhtiyaç Analizi </a:t>
            </a:r>
            <a:endParaRPr lang="en-US" sz="2050" dirty="0"/>
          </a:p>
        </p:txBody>
      </p:sp>
      <p:sp>
        <p:nvSpPr>
          <p:cNvPr id="6" name="Text 3"/>
          <p:cNvSpPr/>
          <p:nvPr/>
        </p:nvSpPr>
        <p:spPr>
          <a:xfrm>
            <a:off x="729615" y="2580561"/>
            <a:ext cx="4251365" cy="666988"/>
          </a:xfrm>
          <a:prstGeom prst="rect">
            <a:avLst/>
          </a:prstGeom>
          <a:noFill/>
          <a:ln/>
        </p:spPr>
        <p:txBody>
          <a:bodyPr wrap="square" lIns="0" tIns="0" rIns="0" bIns="0" rtlCol="0" anchor="t"/>
          <a:lstStyle/>
          <a:p>
            <a:pPr algn="l" indent="0" marL="0">
              <a:lnSpc>
                <a:spcPts val="2600"/>
              </a:lnSpc>
              <a:buNone/>
            </a:pPr>
            <a:r>
              <a:rPr lang="en-US" sz="1600" dirty="0">
                <a:solidFill>
                  <a:srgbClr val="454240"/>
                </a:solidFill>
                <a:latin typeface="DM Sans" pitchFamily="34" charset="0"/>
                <a:ea typeface="DM Sans" pitchFamily="34" charset="-122"/>
                <a:cs typeface="DM Sans" pitchFamily="34" charset="-120"/>
              </a:rPr>
              <a:t>Farklı türde engelli bireylerin günlük yaşam sorunları ve ihtiyaçları belirlendi.</a:t>
            </a:r>
            <a:endParaRPr lang="en-US" sz="16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9458" y="1674495"/>
            <a:ext cx="208478" cy="208478"/>
          </a:xfrm>
          <a:prstGeom prst="rect">
            <a:avLst/>
          </a:prstGeom>
        </p:spPr>
      </p:pic>
      <p:sp>
        <p:nvSpPr>
          <p:cNvPr id="8" name="Shape 4"/>
          <p:cNvSpPr/>
          <p:nvPr/>
        </p:nvSpPr>
        <p:spPr>
          <a:xfrm>
            <a:off x="5189458" y="1979890"/>
            <a:ext cx="4251365" cy="22860"/>
          </a:xfrm>
          <a:prstGeom prst="rect">
            <a:avLst/>
          </a:prstGeom>
          <a:solidFill>
            <a:srgbClr val="B88E23"/>
          </a:solidFill>
          <a:ln/>
        </p:spPr>
      </p:sp>
      <p:sp>
        <p:nvSpPr>
          <p:cNvPr id="9" name="Text 5"/>
          <p:cNvSpPr/>
          <p:nvPr/>
        </p:nvSpPr>
        <p:spPr>
          <a:xfrm>
            <a:off x="5189458" y="2129790"/>
            <a:ext cx="4251365" cy="651510"/>
          </a:xfrm>
          <a:prstGeom prst="rect">
            <a:avLst/>
          </a:prstGeom>
          <a:noFill/>
          <a:ln/>
        </p:spPr>
        <p:txBody>
          <a:bodyPr wrap="square" lIns="0" tIns="0" rIns="0" bIns="0" rtlCol="0" anchor="t"/>
          <a:lstStyle/>
          <a:p>
            <a:pPr algn="l" indent="0" marL="0">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Donanım &amp; Devre Tasarımı (Arduino)</a:t>
            </a:r>
            <a:endParaRPr lang="en-US" sz="2050" dirty="0"/>
          </a:p>
        </p:txBody>
      </p:sp>
      <p:sp>
        <p:nvSpPr>
          <p:cNvPr id="10" name="Text 6"/>
          <p:cNvSpPr/>
          <p:nvPr/>
        </p:nvSpPr>
        <p:spPr>
          <a:xfrm>
            <a:off x="5189458" y="2906316"/>
            <a:ext cx="4251365" cy="666988"/>
          </a:xfrm>
          <a:prstGeom prst="rect">
            <a:avLst/>
          </a:prstGeom>
          <a:noFill/>
          <a:ln/>
        </p:spPr>
        <p:txBody>
          <a:bodyPr wrap="square" lIns="0" tIns="0" rIns="0" bIns="0" rtlCol="0" anchor="t"/>
          <a:lstStyle/>
          <a:p>
            <a:pPr algn="l" indent="0" marL="0">
              <a:lnSpc>
                <a:spcPts val="2600"/>
              </a:lnSpc>
              <a:buNone/>
            </a:pPr>
            <a:r>
              <a:rPr lang="en-US" sz="1600" dirty="0">
                <a:solidFill>
                  <a:srgbClr val="454240"/>
                </a:solidFill>
                <a:latin typeface="DM Sans" pitchFamily="34" charset="0"/>
                <a:ea typeface="DM Sans" pitchFamily="34" charset="-122"/>
                <a:cs typeface="DM Sans" pitchFamily="34" charset="-120"/>
              </a:rPr>
              <a:t>Mesafe, ses, ışık, su sensörü, acil durum butonu kuruldu.</a:t>
            </a:r>
            <a:endParaRPr lang="en-US" sz="1600" dirty="0"/>
          </a:p>
        </p:txBody>
      </p:sp>
      <p:pic>
        <p:nvPicPr>
          <p:cNvPr id="1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9301" y="1674495"/>
            <a:ext cx="208478" cy="208478"/>
          </a:xfrm>
          <a:prstGeom prst="rect">
            <a:avLst/>
          </a:prstGeom>
        </p:spPr>
      </p:pic>
      <p:sp>
        <p:nvSpPr>
          <p:cNvPr id="12" name="Shape 7"/>
          <p:cNvSpPr/>
          <p:nvPr/>
        </p:nvSpPr>
        <p:spPr>
          <a:xfrm>
            <a:off x="9649301" y="1979890"/>
            <a:ext cx="4251484" cy="22860"/>
          </a:xfrm>
          <a:prstGeom prst="rect">
            <a:avLst/>
          </a:prstGeom>
          <a:solidFill>
            <a:srgbClr val="B88E23"/>
          </a:solidFill>
          <a:ln/>
        </p:spPr>
      </p:sp>
      <p:sp>
        <p:nvSpPr>
          <p:cNvPr id="13" name="Text 8"/>
          <p:cNvSpPr/>
          <p:nvPr/>
        </p:nvSpPr>
        <p:spPr>
          <a:xfrm>
            <a:off x="9649301" y="2129790"/>
            <a:ext cx="4251484" cy="651510"/>
          </a:xfrm>
          <a:prstGeom prst="rect">
            <a:avLst/>
          </a:prstGeom>
          <a:noFill/>
          <a:ln/>
        </p:spPr>
        <p:txBody>
          <a:bodyPr wrap="square" lIns="0" tIns="0" rIns="0" bIns="0" rtlCol="0" anchor="t"/>
          <a:lstStyle/>
          <a:p>
            <a:pPr algn="l" indent="0" marL="0">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Yapay Zeka Destekli Veri Analizi</a:t>
            </a:r>
            <a:endParaRPr lang="en-US" sz="2050" dirty="0"/>
          </a:p>
        </p:txBody>
      </p:sp>
      <p:sp>
        <p:nvSpPr>
          <p:cNvPr id="14" name="Text 9"/>
          <p:cNvSpPr/>
          <p:nvPr/>
        </p:nvSpPr>
        <p:spPr>
          <a:xfrm>
            <a:off x="9649301" y="2906316"/>
            <a:ext cx="4251484" cy="666988"/>
          </a:xfrm>
          <a:prstGeom prst="rect">
            <a:avLst/>
          </a:prstGeom>
          <a:noFill/>
          <a:ln/>
        </p:spPr>
        <p:txBody>
          <a:bodyPr wrap="square" lIns="0" tIns="0" rIns="0" bIns="0" rtlCol="0" anchor="t"/>
          <a:lstStyle/>
          <a:p>
            <a:pPr algn="l" indent="0" marL="0">
              <a:lnSpc>
                <a:spcPts val="2600"/>
              </a:lnSpc>
              <a:buNone/>
            </a:pPr>
            <a:r>
              <a:rPr lang="en-US" sz="1600" dirty="0">
                <a:solidFill>
                  <a:srgbClr val="454240"/>
                </a:solidFill>
                <a:latin typeface="DM Sans" pitchFamily="34" charset="0"/>
                <a:ea typeface="DM Sans" pitchFamily="34" charset="-122"/>
                <a:cs typeface="DM Sans" pitchFamily="34" charset="-120"/>
              </a:rPr>
              <a:t>Arduino'dan gelen sensör verileri AI ile analiz edilerek akıllı uyarılar üretildi.</a:t>
            </a:r>
            <a:endParaRPr lang="en-US" sz="1600" dirty="0"/>
          </a:p>
        </p:txBody>
      </p:sp>
      <p:pic>
        <p:nvPicPr>
          <p:cNvPr id="1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9615" y="3964067"/>
            <a:ext cx="208478" cy="208478"/>
          </a:xfrm>
          <a:prstGeom prst="rect">
            <a:avLst/>
          </a:prstGeom>
        </p:spPr>
      </p:pic>
      <p:sp>
        <p:nvSpPr>
          <p:cNvPr id="16" name="Shape 10"/>
          <p:cNvSpPr/>
          <p:nvPr/>
        </p:nvSpPr>
        <p:spPr>
          <a:xfrm>
            <a:off x="729615" y="4269462"/>
            <a:ext cx="4251365" cy="22860"/>
          </a:xfrm>
          <a:prstGeom prst="rect">
            <a:avLst/>
          </a:prstGeom>
          <a:solidFill>
            <a:srgbClr val="B88E23"/>
          </a:solidFill>
          <a:ln/>
        </p:spPr>
      </p:sp>
      <p:sp>
        <p:nvSpPr>
          <p:cNvPr id="17" name="Text 11"/>
          <p:cNvSpPr/>
          <p:nvPr/>
        </p:nvSpPr>
        <p:spPr>
          <a:xfrm>
            <a:off x="729615" y="4419362"/>
            <a:ext cx="4251365" cy="651510"/>
          </a:xfrm>
          <a:prstGeom prst="rect">
            <a:avLst/>
          </a:prstGeom>
          <a:noFill/>
          <a:ln/>
        </p:spPr>
        <p:txBody>
          <a:bodyPr wrap="square" lIns="0" tIns="0" rIns="0" bIns="0" rtlCol="0" anchor="t"/>
          <a:lstStyle/>
          <a:p>
            <a:pPr algn="l" indent="0" marL="0">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Görüntü İşleme &amp; Nesne Algılama</a:t>
            </a:r>
            <a:endParaRPr lang="en-US" sz="2050" dirty="0"/>
          </a:p>
        </p:txBody>
      </p:sp>
      <p:sp>
        <p:nvSpPr>
          <p:cNvPr id="18" name="Text 12"/>
          <p:cNvSpPr/>
          <p:nvPr/>
        </p:nvSpPr>
        <p:spPr>
          <a:xfrm>
            <a:off x="729615" y="5195888"/>
            <a:ext cx="4251365" cy="666988"/>
          </a:xfrm>
          <a:prstGeom prst="rect">
            <a:avLst/>
          </a:prstGeom>
          <a:noFill/>
          <a:ln/>
        </p:spPr>
        <p:txBody>
          <a:bodyPr wrap="square" lIns="0" tIns="0" rIns="0" bIns="0" rtlCol="0" anchor="t"/>
          <a:lstStyle/>
          <a:p>
            <a:pPr algn="l" indent="0" marL="0">
              <a:lnSpc>
                <a:spcPts val="2600"/>
              </a:lnSpc>
              <a:buNone/>
            </a:pPr>
            <a:r>
              <a:rPr lang="en-US" sz="1600" dirty="0">
                <a:solidFill>
                  <a:srgbClr val="454240"/>
                </a:solidFill>
                <a:latin typeface="DM Sans" pitchFamily="34" charset="0"/>
                <a:ea typeface="DM Sans" pitchFamily="34" charset="-122"/>
                <a:cs typeface="DM Sans" pitchFamily="34" charset="-120"/>
              </a:rPr>
              <a:t>Verilerle gerekli nesneleri tanıyan nesne algılama modeli eğitildi.</a:t>
            </a:r>
            <a:endParaRPr lang="en-US" sz="1600" dirty="0"/>
          </a:p>
        </p:txBody>
      </p:sp>
      <p:pic>
        <p:nvPicPr>
          <p:cNvPr id="19"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9458" y="3964067"/>
            <a:ext cx="208478" cy="208478"/>
          </a:xfrm>
          <a:prstGeom prst="rect">
            <a:avLst/>
          </a:prstGeom>
        </p:spPr>
      </p:pic>
      <p:sp>
        <p:nvSpPr>
          <p:cNvPr id="20" name="Shape 13"/>
          <p:cNvSpPr/>
          <p:nvPr/>
        </p:nvSpPr>
        <p:spPr>
          <a:xfrm>
            <a:off x="5189458" y="4269462"/>
            <a:ext cx="4251365" cy="22860"/>
          </a:xfrm>
          <a:prstGeom prst="rect">
            <a:avLst/>
          </a:prstGeom>
          <a:solidFill>
            <a:srgbClr val="B88E23"/>
          </a:solidFill>
          <a:ln/>
        </p:spPr>
      </p:sp>
      <p:sp>
        <p:nvSpPr>
          <p:cNvPr id="21" name="Text 14"/>
          <p:cNvSpPr/>
          <p:nvPr/>
        </p:nvSpPr>
        <p:spPr>
          <a:xfrm>
            <a:off x="5189458" y="4419362"/>
            <a:ext cx="2606040" cy="325755"/>
          </a:xfrm>
          <a:prstGeom prst="rect">
            <a:avLst/>
          </a:prstGeom>
          <a:noFill/>
          <a:ln/>
        </p:spPr>
        <p:txBody>
          <a:bodyPr wrap="none" lIns="0" tIns="0" rIns="0" bIns="0" rtlCol="0" anchor="t"/>
          <a:lstStyle/>
          <a:p>
            <a:pPr algn="l" indent="0" marL="0">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Yazılım Geliştirme</a:t>
            </a:r>
            <a:endParaRPr lang="en-US" sz="2050" dirty="0"/>
          </a:p>
        </p:txBody>
      </p:sp>
      <p:sp>
        <p:nvSpPr>
          <p:cNvPr id="22" name="Text 15"/>
          <p:cNvSpPr/>
          <p:nvPr/>
        </p:nvSpPr>
        <p:spPr>
          <a:xfrm>
            <a:off x="5189458" y="4870133"/>
            <a:ext cx="4251365" cy="666988"/>
          </a:xfrm>
          <a:prstGeom prst="rect">
            <a:avLst/>
          </a:prstGeom>
          <a:noFill/>
          <a:ln/>
        </p:spPr>
        <p:txBody>
          <a:bodyPr wrap="square" lIns="0" tIns="0" rIns="0" bIns="0" rtlCol="0" anchor="t"/>
          <a:lstStyle/>
          <a:p>
            <a:pPr algn="l" indent="0" marL="0">
              <a:lnSpc>
                <a:spcPts val="2600"/>
              </a:lnSpc>
              <a:buNone/>
            </a:pPr>
            <a:r>
              <a:rPr lang="en-US" sz="1600" dirty="0">
                <a:solidFill>
                  <a:srgbClr val="454240"/>
                </a:solidFill>
                <a:latin typeface="DM Sans" pitchFamily="34" charset="0"/>
                <a:ea typeface="DM Sans" pitchFamily="34" charset="-122"/>
                <a:cs typeface="DM Sans" pitchFamily="34" charset="-120"/>
              </a:rPr>
              <a:t>Mobil uygulama (Frontend &amp; Backend) geliştirildi. Özellikler arttırıldı.</a:t>
            </a:r>
            <a:endParaRPr lang="en-US" sz="1600" dirty="0"/>
          </a:p>
        </p:txBody>
      </p:sp>
      <p:pic>
        <p:nvPicPr>
          <p:cNvPr id="23"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49301" y="3964067"/>
            <a:ext cx="208478" cy="208478"/>
          </a:xfrm>
          <a:prstGeom prst="rect">
            <a:avLst/>
          </a:prstGeom>
        </p:spPr>
      </p:pic>
      <p:sp>
        <p:nvSpPr>
          <p:cNvPr id="24" name="Shape 16"/>
          <p:cNvSpPr/>
          <p:nvPr/>
        </p:nvSpPr>
        <p:spPr>
          <a:xfrm>
            <a:off x="9649301" y="4269462"/>
            <a:ext cx="4251484" cy="22860"/>
          </a:xfrm>
          <a:prstGeom prst="rect">
            <a:avLst/>
          </a:prstGeom>
          <a:solidFill>
            <a:srgbClr val="B88E23"/>
          </a:solidFill>
          <a:ln/>
        </p:spPr>
      </p:sp>
      <p:sp>
        <p:nvSpPr>
          <p:cNvPr id="25" name="Text 17"/>
          <p:cNvSpPr/>
          <p:nvPr/>
        </p:nvSpPr>
        <p:spPr>
          <a:xfrm>
            <a:off x="9649301" y="4419362"/>
            <a:ext cx="3686056" cy="325755"/>
          </a:xfrm>
          <a:prstGeom prst="rect">
            <a:avLst/>
          </a:prstGeom>
          <a:noFill/>
          <a:ln/>
        </p:spPr>
        <p:txBody>
          <a:bodyPr wrap="none" lIns="0" tIns="0" rIns="0" bIns="0" rtlCol="0" anchor="t"/>
          <a:lstStyle/>
          <a:p>
            <a:pPr algn="l" indent="0" marL="0">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API &amp; Sistem Entegrasyonu</a:t>
            </a:r>
            <a:endParaRPr lang="en-US" sz="2050" dirty="0"/>
          </a:p>
        </p:txBody>
      </p:sp>
      <p:sp>
        <p:nvSpPr>
          <p:cNvPr id="26" name="Text 18"/>
          <p:cNvSpPr/>
          <p:nvPr/>
        </p:nvSpPr>
        <p:spPr>
          <a:xfrm>
            <a:off x="9649301" y="4870133"/>
            <a:ext cx="4251484" cy="666988"/>
          </a:xfrm>
          <a:prstGeom prst="rect">
            <a:avLst/>
          </a:prstGeom>
          <a:noFill/>
          <a:ln/>
        </p:spPr>
        <p:txBody>
          <a:bodyPr wrap="square" lIns="0" tIns="0" rIns="0" bIns="0" rtlCol="0" anchor="t"/>
          <a:lstStyle/>
          <a:p>
            <a:pPr algn="l" indent="0" marL="0">
              <a:lnSpc>
                <a:spcPts val="2600"/>
              </a:lnSpc>
              <a:buNone/>
            </a:pPr>
            <a:r>
              <a:rPr lang="en-US" sz="1600" dirty="0">
                <a:solidFill>
                  <a:srgbClr val="454240"/>
                </a:solidFill>
                <a:latin typeface="DM Sans" pitchFamily="34" charset="0"/>
                <a:ea typeface="DM Sans" pitchFamily="34" charset="-122"/>
                <a:cs typeface="DM Sans" pitchFamily="34" charset="-120"/>
              </a:rPr>
              <a:t>Donanım, yapay zeka ve mobil uygulama API'lerle bağlandı.</a:t>
            </a:r>
            <a:endParaRPr lang="en-US" sz="1600" dirty="0"/>
          </a:p>
        </p:txBody>
      </p:sp>
      <p:pic>
        <p:nvPicPr>
          <p:cNvPr id="27"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9615" y="6253639"/>
            <a:ext cx="208478" cy="208478"/>
          </a:xfrm>
          <a:prstGeom prst="rect">
            <a:avLst/>
          </a:prstGeom>
        </p:spPr>
      </p:pic>
      <p:sp>
        <p:nvSpPr>
          <p:cNvPr id="28" name="Shape 19"/>
          <p:cNvSpPr/>
          <p:nvPr/>
        </p:nvSpPr>
        <p:spPr>
          <a:xfrm>
            <a:off x="729615" y="6559034"/>
            <a:ext cx="13171170" cy="22860"/>
          </a:xfrm>
          <a:prstGeom prst="rect">
            <a:avLst/>
          </a:prstGeom>
          <a:solidFill>
            <a:srgbClr val="B88E23"/>
          </a:solidFill>
          <a:ln/>
        </p:spPr>
      </p:sp>
      <p:sp>
        <p:nvSpPr>
          <p:cNvPr id="29" name="Text 20"/>
          <p:cNvSpPr/>
          <p:nvPr/>
        </p:nvSpPr>
        <p:spPr>
          <a:xfrm>
            <a:off x="729615" y="6708934"/>
            <a:ext cx="2696528" cy="325755"/>
          </a:xfrm>
          <a:prstGeom prst="rect">
            <a:avLst/>
          </a:prstGeom>
          <a:noFill/>
          <a:ln/>
        </p:spPr>
        <p:txBody>
          <a:bodyPr wrap="none" lIns="0" tIns="0" rIns="0" bIns="0" rtlCol="0" anchor="t"/>
          <a:lstStyle/>
          <a:p>
            <a:pPr algn="l" indent="0" marL="0">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Fiziksel Ürün &amp; Test</a:t>
            </a:r>
            <a:endParaRPr lang="en-US" sz="2050" dirty="0"/>
          </a:p>
        </p:txBody>
      </p:sp>
      <p:sp>
        <p:nvSpPr>
          <p:cNvPr id="30" name="Text 21"/>
          <p:cNvSpPr/>
          <p:nvPr/>
        </p:nvSpPr>
        <p:spPr>
          <a:xfrm>
            <a:off x="729615" y="7159704"/>
            <a:ext cx="13171170" cy="333494"/>
          </a:xfrm>
          <a:prstGeom prst="rect">
            <a:avLst/>
          </a:prstGeom>
          <a:noFill/>
          <a:ln/>
        </p:spPr>
        <p:txBody>
          <a:bodyPr wrap="none" lIns="0" tIns="0" rIns="0" bIns="0" rtlCol="0" anchor="t"/>
          <a:lstStyle/>
          <a:p>
            <a:pPr algn="l" indent="0" marL="0">
              <a:lnSpc>
                <a:spcPts val="2600"/>
              </a:lnSpc>
              <a:buNone/>
            </a:pPr>
            <a:r>
              <a:rPr lang="en-US" sz="1600" dirty="0">
                <a:solidFill>
                  <a:srgbClr val="454240"/>
                </a:solidFill>
                <a:latin typeface="DM Sans" pitchFamily="34" charset="0"/>
                <a:ea typeface="DM Sans" pitchFamily="34" charset="-122"/>
                <a:cs typeface="DM Sans" pitchFamily="34" charset="-120"/>
              </a:rPr>
              <a:t>Tüm sistem şapkaya entegre edilerek test edildi</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56022" y="616268"/>
            <a:ext cx="2748558" cy="5409128"/>
          </a:xfrm>
          <a:prstGeom prst="rect">
            <a:avLst/>
          </a:prstGeom>
        </p:spPr>
      </p:pic>
      <p:sp>
        <p:nvSpPr>
          <p:cNvPr id="3" name="Text 0"/>
          <p:cNvSpPr/>
          <p:nvPr/>
        </p:nvSpPr>
        <p:spPr>
          <a:xfrm>
            <a:off x="556022" y="6204109"/>
            <a:ext cx="4201478" cy="254079"/>
          </a:xfrm>
          <a:prstGeom prst="rect">
            <a:avLst/>
          </a:prstGeom>
          <a:noFill/>
          <a:ln/>
        </p:spPr>
        <p:txBody>
          <a:bodyPr wrap="none" lIns="0" tIns="0" rIns="0" bIns="0" rtlCol="0" anchor="t"/>
          <a:lstStyle/>
          <a:p>
            <a:pPr algn="l" indent="0" marL="0">
              <a:lnSpc>
                <a:spcPts val="2000"/>
              </a:lnSpc>
              <a:buNone/>
            </a:pPr>
            <a:endParaRPr lang="en-US" sz="1250" dirty="0"/>
          </a:p>
        </p:txBody>
      </p:sp>
      <p:sp>
        <p:nvSpPr>
          <p:cNvPr id="4" name="Text 1"/>
          <p:cNvSpPr/>
          <p:nvPr/>
        </p:nvSpPr>
        <p:spPr>
          <a:xfrm>
            <a:off x="556022" y="6601063"/>
            <a:ext cx="4201478" cy="254079"/>
          </a:xfrm>
          <a:prstGeom prst="rect">
            <a:avLst/>
          </a:prstGeom>
          <a:noFill/>
          <a:ln/>
        </p:spPr>
        <p:txBody>
          <a:bodyPr wrap="none" lIns="0" tIns="0" rIns="0" bIns="0" rtlCol="0" anchor="t"/>
          <a:lstStyle/>
          <a:p>
            <a:pPr algn="l" indent="0" marL="0">
              <a:lnSpc>
                <a:spcPts val="2000"/>
              </a:lnSpc>
              <a:buNone/>
            </a:pPr>
            <a:endParaRPr lang="en-US" sz="1250" dirty="0"/>
          </a:p>
        </p:txBody>
      </p:sp>
      <p:sp>
        <p:nvSpPr>
          <p:cNvPr id="5" name="Text 2"/>
          <p:cNvSpPr/>
          <p:nvPr/>
        </p:nvSpPr>
        <p:spPr>
          <a:xfrm>
            <a:off x="556022" y="6998018"/>
            <a:ext cx="4201478" cy="254079"/>
          </a:xfrm>
          <a:prstGeom prst="rect">
            <a:avLst/>
          </a:prstGeom>
          <a:noFill/>
          <a:ln/>
        </p:spPr>
        <p:txBody>
          <a:bodyPr wrap="none" lIns="0" tIns="0" rIns="0" bIns="0" rtlCol="0" anchor="t"/>
          <a:lstStyle/>
          <a:p>
            <a:pPr algn="l" indent="0" marL="0">
              <a:lnSpc>
                <a:spcPts val="2000"/>
              </a:lnSpc>
              <a:buNone/>
            </a:pPr>
            <a:endParaRPr lang="en-US" sz="1250" dirty="0"/>
          </a:p>
        </p:txBody>
      </p:sp>
      <p:sp>
        <p:nvSpPr>
          <p:cNvPr id="6" name="Text 3"/>
          <p:cNvSpPr/>
          <p:nvPr/>
        </p:nvSpPr>
        <p:spPr>
          <a:xfrm>
            <a:off x="556022" y="7394972"/>
            <a:ext cx="4201478" cy="254079"/>
          </a:xfrm>
          <a:prstGeom prst="rect">
            <a:avLst/>
          </a:prstGeom>
          <a:noFill/>
          <a:ln/>
        </p:spPr>
        <p:txBody>
          <a:bodyPr wrap="none" lIns="0" tIns="0" rIns="0" bIns="0" rtlCol="0" anchor="t"/>
          <a:lstStyle/>
          <a:p>
            <a:pPr algn="l" indent="0" marL="0">
              <a:lnSpc>
                <a:spcPts val="2000"/>
              </a:lnSpc>
              <a:buNone/>
            </a:pPr>
            <a:endParaRPr lang="en-US" sz="1250" dirty="0"/>
          </a:p>
        </p:txBody>
      </p:sp>
      <p:pic>
        <p:nvPicPr>
          <p:cNvPr id="7" name="Image 1" descr="preencoded.png">    </p:cNvPr>
          <p:cNvPicPr>
            <a:picLocks noChangeAspect="1"/>
          </p:cNvPicPr>
          <p:nvPr/>
        </p:nvPicPr>
        <p:blipFill>
          <a:blip r:embed="rId2"/>
          <a:stretch>
            <a:fillRect/>
          </a:stretch>
        </p:blipFill>
        <p:spPr>
          <a:xfrm>
            <a:off x="5152549" y="616268"/>
            <a:ext cx="2849523" cy="5959673"/>
          </a:xfrm>
          <a:prstGeom prst="rect">
            <a:avLst/>
          </a:prstGeom>
        </p:spPr>
      </p:pic>
      <p:pic>
        <p:nvPicPr>
          <p:cNvPr id="8" name="Image 2" descr="preencoded.png">    </p:cNvPr>
          <p:cNvPicPr>
            <a:picLocks noChangeAspect="1"/>
          </p:cNvPicPr>
          <p:nvPr/>
        </p:nvPicPr>
        <p:blipFill>
          <a:blip r:embed="rId3"/>
          <a:stretch>
            <a:fillRect/>
          </a:stretch>
        </p:blipFill>
        <p:spPr>
          <a:xfrm>
            <a:off x="9888022" y="616268"/>
            <a:ext cx="2748558" cy="5531644"/>
          </a:xfrm>
          <a:prstGeom prst="rect">
            <a:avLst/>
          </a:prstGeom>
        </p:spPr>
      </p:pic>
      <p:sp>
        <p:nvSpPr>
          <p:cNvPr id="9" name="Text 4"/>
          <p:cNvSpPr/>
          <p:nvPr/>
        </p:nvSpPr>
        <p:spPr>
          <a:xfrm>
            <a:off x="9888022" y="6326624"/>
            <a:ext cx="4201478" cy="254079"/>
          </a:xfrm>
          <a:prstGeom prst="rect">
            <a:avLst/>
          </a:prstGeom>
          <a:noFill/>
          <a:ln/>
        </p:spPr>
        <p:txBody>
          <a:bodyPr wrap="none" lIns="0" tIns="0" rIns="0" bIns="0" rtlCol="0" anchor="t"/>
          <a:lstStyle/>
          <a:p>
            <a:pPr algn="l" indent="0" marL="0">
              <a:lnSpc>
                <a:spcPts val="2000"/>
              </a:lnSpc>
              <a:buNone/>
            </a:pPr>
            <a:endParaRPr lang="en-US" sz="1250" dirty="0"/>
          </a:p>
        </p:txBody>
      </p:sp>
      <p:sp>
        <p:nvSpPr>
          <p:cNvPr id="10" name="Text 5"/>
          <p:cNvSpPr/>
          <p:nvPr/>
        </p:nvSpPr>
        <p:spPr>
          <a:xfrm>
            <a:off x="9888022" y="6723578"/>
            <a:ext cx="4201478" cy="254079"/>
          </a:xfrm>
          <a:prstGeom prst="rect">
            <a:avLst/>
          </a:prstGeom>
          <a:noFill/>
          <a:ln/>
        </p:spPr>
        <p:txBody>
          <a:bodyPr wrap="none" lIns="0" tIns="0" rIns="0" bIns="0" rtlCol="0" anchor="t"/>
          <a:lstStyle/>
          <a:p>
            <a:pPr algn="l" indent="0" marL="0">
              <a:lnSpc>
                <a:spcPts val="2000"/>
              </a:lnSpc>
              <a:buNone/>
            </a:pPr>
            <a:endParaRPr lang="en-US" sz="1250" dirty="0"/>
          </a:p>
        </p:txBody>
      </p:sp>
      <p:sp>
        <p:nvSpPr>
          <p:cNvPr id="11" name="Text 6"/>
          <p:cNvSpPr/>
          <p:nvPr/>
        </p:nvSpPr>
        <p:spPr>
          <a:xfrm>
            <a:off x="9888022" y="7120533"/>
            <a:ext cx="4201478" cy="254079"/>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2025-12-27T14:20:10Z</dcterms:created>
  <dcterms:modified xsi:type="dcterms:W3CDTF">2025-12-27T14:20:10Z</dcterms:modified>
</cp:coreProperties>
</file>